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Alexandria Semi Bold"/>
      <p:regular r:id="rId25"/>
    </p:embeddedFont>
    <p:embeddedFont>
      <p:font typeface="Alexandria Semi Bold"/>
      <p:regular r:id="rId26"/>
    </p:embeddedFont>
    <p:embeddedFont>
      <p:font typeface="Sora Light"/>
      <p:regular r:id="rId27"/>
    </p:embeddedFont>
    <p:embeddedFont>
      <p:font typeface="Sora Light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47988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Generating Synthetic Financial Data with LLMs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530721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Darren Dcunha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89764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Charan Kumar Pathakamuri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48807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framework for creating high-fidelity synthetic data using advanced language models for financial applications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892" y="371237"/>
            <a:ext cx="3541157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 Diagnostics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92" y="1082873"/>
            <a:ext cx="3364111" cy="20790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119" y="1082873"/>
            <a:ext cx="207799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Histogram Comparison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003119" y="1384816"/>
            <a:ext cx="1015638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Distribution shape analysis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2" y="3431024"/>
            <a:ext cx="3364111" cy="20790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03119" y="3431024"/>
            <a:ext cx="2664262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Q-Q Plot: Synthetic vs Normal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003119" y="3732967"/>
            <a:ext cx="1015638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Normality assessment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2" y="5779175"/>
            <a:ext cx="3364111" cy="20790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3119" y="5779175"/>
            <a:ext cx="238910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Q-Q Plot: Real vs Synthetic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003119" y="6081117"/>
            <a:ext cx="10156388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Direct comparison of distributions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91907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Reinforcement Prompting Loop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Initial Prompt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442097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Statistical specifications provided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955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Generation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442097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LLM creates synthetic returns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4132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899428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Statistical analysis identifies issues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2399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Refinement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726073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Prompt rewritten based on specific failures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02117"/>
            <a:ext cx="102168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Monte Carlo Simulation Case Study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614630"/>
            <a:ext cx="3034665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8309" y="61561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Input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642259"/>
            <a:ext cx="30346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 synthetic returns feed GBM model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117896" y="5289709"/>
            <a:ext cx="3034784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17896" y="583120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Path Simulation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17896" y="6317337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1,000 price paths over 60 days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77601" y="4964668"/>
            <a:ext cx="3034784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7601" y="55061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Percentile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7601" y="5992297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Compute 5th, 50th, and 95th outcomes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837307" y="4639747"/>
            <a:ext cx="3034784" cy="216575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7307" y="5181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7307" y="5667375"/>
            <a:ext cx="30347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Fan chart showing distribution of final prices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78" y="270748"/>
            <a:ext cx="4850725" cy="2166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581638"/>
            <a:ext cx="104859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 Case: Prompt-Driven Simulation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4835843"/>
            <a:ext cx="4018359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📈</a:t>
            </a:r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Generated synthetic returns using a custom prompt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12112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🧾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Prompt: "A high-risk crypto asset with extreme volatility and fat tails"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5312926" y="4835843"/>
            <a:ext cx="4018359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🔁</a:t>
            </a:r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Output was visualized as a cumulative return series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12926" y="612112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🎯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Demonstrates user-defined behavior via natural language control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867543" y="4835843"/>
            <a:ext cx="4018359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💼</a:t>
            </a:r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Can feed this output into a Monte Carlo engine for future price paths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67543" y="612112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📊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Useful for scenario analysis, trading strategy testing, or synthetic portfolio simulation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73853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Advantages &amp;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Flexible, prompt-based approach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Low-code, fast iteration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Works with limited real data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Needs feedback for statistical realism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Struggles with tail modeling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multivariate correlation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538" y="537091"/>
            <a:ext cx="7425571" cy="642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Alternative Financial Models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158" y="1696879"/>
            <a:ext cx="3194804" cy="31948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172" y="1696879"/>
            <a:ext cx="3194923" cy="319492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05" y="1696879"/>
            <a:ext cx="3194804" cy="319480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319" y="1696879"/>
            <a:ext cx="3194923" cy="3194923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683538" y="5238274"/>
            <a:ext cx="13263324" cy="2825115"/>
          </a:xfrm>
          <a:prstGeom prst="roundRect">
            <a:avLst>
              <a:gd name="adj" fmla="val 29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2"/>
          <p:cNvSpPr/>
          <p:nvPr/>
        </p:nvSpPr>
        <p:spPr>
          <a:xfrm>
            <a:off x="691158" y="5245894"/>
            <a:ext cx="13248084" cy="5619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886420" y="5370671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Model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7514273" y="5370671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Purpose</a:t>
            </a:r>
            <a:endParaRPr lang="en-US" sz="1500" dirty="0"/>
          </a:p>
        </p:txBody>
      </p:sp>
      <p:sp>
        <p:nvSpPr>
          <p:cNvPr id="11" name="Shape 5"/>
          <p:cNvSpPr/>
          <p:nvPr/>
        </p:nvSpPr>
        <p:spPr>
          <a:xfrm>
            <a:off x="691158" y="5807869"/>
            <a:ext cx="13248084" cy="5619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886420" y="5932646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FinBERT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7514273" y="5932646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Sentiment and classification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691158" y="6369844"/>
            <a:ext cx="13248084" cy="5619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886420" y="6494621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FinGPT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7514273" y="6494621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Domain-tuned GPT for finance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691158" y="6931819"/>
            <a:ext cx="13248084" cy="5619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886420" y="7056596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FinLang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7514273" y="7056596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Financial QA / logic tasks</a:t>
            </a:r>
            <a:endParaRPr lang="en-US" sz="1500" dirty="0"/>
          </a:p>
        </p:txBody>
      </p:sp>
      <p:sp>
        <p:nvSpPr>
          <p:cNvPr id="20" name="Shape 14"/>
          <p:cNvSpPr/>
          <p:nvPr/>
        </p:nvSpPr>
        <p:spPr>
          <a:xfrm>
            <a:off x="691158" y="7493794"/>
            <a:ext cx="13248084" cy="5619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886420" y="7618571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Mistral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7514273" y="7618571"/>
            <a:ext cx="622970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Local GPT-style alternative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75768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Limitations &amp; Future Work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333470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437453"/>
            <a:ext cx="48211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Fine-tuned LLMs, code generation, RAG, GUI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535329"/>
            <a:ext cx="304681" cy="30468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Missing Correlation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757499"/>
            <a:ext cx="410503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modeling between multiple assets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591413"/>
            <a:ext cx="31608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Statistical Limitations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6077545"/>
            <a:ext cx="435518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GPT struggles with precise distributions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315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16920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97" y="219914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22436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Stress Testing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48726" y="272974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Evaluate new portfolios under extreme conditions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44709" y="350972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97" y="3539669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48726" y="3584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Model Training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948726" y="407027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Bootstrap data for machine learning models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4709" y="48502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4880193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49246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Scenario Planning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48726" y="541079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 business cases for strategic planning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44709" y="619077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397" y="6220718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48726" y="6265188"/>
            <a:ext cx="30143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Compliance-Friendly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6948726" y="675132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Model without exposing sensitive real data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133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Final Takeaway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59191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410176" y="59447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Requirements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430923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Statistical scoring, prompt refinement, visual evaluation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37798" y="4959191"/>
            <a:ext cx="4154686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889784" y="59447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 Truth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7798" y="6430923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Synthetic complements real data—never replaces it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17405" y="4959191"/>
            <a:ext cx="4154567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10x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0369272" y="59447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Potential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7405" y="6430923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When properly implemented with feedback loops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909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Why We Need Synthetic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12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97" y="3371195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48726" y="341566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Quality Challenge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48726" y="425803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Financial models require high-quality historical returns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93774" y="334125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462" y="3371195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97791" y="3415665"/>
            <a:ext cx="29059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Missing Information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97791" y="3901797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New, illiquid, or restricted assets lack sufficient data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44709" y="573143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97" y="5804118"/>
            <a:ext cx="342067" cy="34206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48726" y="5805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Simulation Need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948726" y="629197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Synthetic data fills gaps for hypothetical scenarios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252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Synthetic Financial Data Explained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75623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329981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Artificial Return Sequences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4142184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Computer-generated data mimicking financial asset behavior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075623"/>
            <a:ext cx="3705463" cy="2330887"/>
          </a:xfrm>
          <a:prstGeom prst="roundRect">
            <a:avLst>
              <a:gd name="adj" fmla="val 390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0942" y="32998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Statistical Integrity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942" y="378594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Must preserve volatility, skew, kurtosis of real assets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623084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58472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Applications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6333411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Stress testing, backtesting, scenario simulation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16781"/>
            <a:ext cx="70740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LLMs as Data Generators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1954411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2712601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Natural Language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3554968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Accept prompts like "volatile asset with fat tails"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19" y="1954411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91019" y="2712601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Zero-Shot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391019" y="3554968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retraining needed for new scenarios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729" y="1954411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3729" y="2712601"/>
            <a:ext cx="23619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Flexible Structure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3729" y="3554968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Adaptable to diverse financial behaviors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028367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8309" y="5786557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58309" y="6272689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Prompt engineering + scoring ensures reliability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077"/>
            <a:ext cx="59384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250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Initial financial returns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5502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Prompt Generator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Creates statistical specifications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GPT Model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Generates synthetic returns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52861" y="61500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Statistical Scoring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528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Validates or triggers refinement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12313"/>
            <a:ext cx="7905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Collection &amp; Metadata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58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Source: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Yahoo Finance via yfinance Python API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Assets: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Daily OHLC data from stocks like AAPL, MSFT, AMZN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Fields Collected: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Date, Open, High, Low, Close, Volume, Adj Close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Calculated Feature: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Log Return = ln(Close_t / Close_{t-1})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Metadata: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Includes ticker symbol and optional sector info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5704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Usage: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Used for windowed return extraction, prompt generation, and evaluation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7487"/>
            <a:ext cx="73209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GPT: Our Model of Choice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93463"/>
            <a:ext cx="1639133" cy="1265992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5535" y="2436019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4017" y="2210038"/>
            <a:ext cx="30476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Superior Instructions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14017" y="2696170"/>
            <a:ext cx="53843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Industry-leading comprehension vs. open-source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5670" y="3244215"/>
            <a:ext cx="11258193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3367683"/>
            <a:ext cx="3278386" cy="1265992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62" y="381023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3270" y="35842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53270" y="4070390"/>
            <a:ext cx="328183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High-quality, rapid generation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4923" y="4618434"/>
            <a:ext cx="9618940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4741902"/>
            <a:ext cx="4917638" cy="1265992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88" y="5184458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2522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892522" y="5444609"/>
            <a:ext cx="29722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Simple API implementation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4175" y="5992654"/>
            <a:ext cx="7979688" cy="15240"/>
          </a:xfrm>
          <a:prstGeom prst="roundRect">
            <a:avLst>
              <a:gd name="adj" fmla="val 597101"/>
            </a:avLst>
          </a:prstGeom>
          <a:solidFill>
            <a:srgbClr val="BBC2DC"/>
          </a:solidFill>
          <a:ln/>
        </p:spPr>
      </p:sp>
      <p:sp>
        <p:nvSpPr>
          <p:cNvPr id="18" name="Shape 13"/>
          <p:cNvSpPr/>
          <p:nvPr/>
        </p:nvSpPr>
        <p:spPr>
          <a:xfrm>
            <a:off x="758309" y="6116122"/>
            <a:ext cx="6556891" cy="1265992"/>
          </a:xfrm>
          <a:prstGeom prst="roundRect">
            <a:avLst>
              <a:gd name="adj" fmla="val 718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414" y="6558677"/>
            <a:ext cx="304681" cy="38076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1775" y="63326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Iteration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1775" y="6818828"/>
            <a:ext cx="38464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Excels at prompt-based refinement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5928"/>
            <a:ext cx="8414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Statistical Evaluation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03621" y="3272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58208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Average return value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14690" y="3378339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37" y="3496806"/>
            <a:ext cx="243721" cy="3046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75946" y="29390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Standard Deviation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75946" y="3425190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Measures volatility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90294" y="2736354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41" y="2854821"/>
            <a:ext cx="243721" cy="3046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84293" y="42712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Skewness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84293" y="4757380"/>
            <a:ext cx="42877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Captures return asymmetry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811280" y="441692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227" y="4535388"/>
            <a:ext cx="243721" cy="30468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475946" y="56035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Kurtosis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475946" y="6089690"/>
            <a:ext cx="43961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Quantifies tail risk</a:t>
            </a:r>
            <a:endParaRPr lang="en-US" sz="17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590294" y="6097488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9241" y="6215955"/>
            <a:ext cx="243721" cy="304681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303621" y="52704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KS-Test</a:t>
            </a:r>
            <a:endParaRPr lang="en-US" sz="2200" dirty="0"/>
          </a:p>
        </p:txBody>
      </p:sp>
      <p:sp>
        <p:nvSpPr>
          <p:cNvPr id="24" name="Text 14"/>
          <p:cNvSpPr/>
          <p:nvPr/>
        </p:nvSpPr>
        <p:spPr>
          <a:xfrm>
            <a:off x="758309" y="5756553"/>
            <a:ext cx="43960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Evaluates distribution similarity</a:t>
            </a:r>
            <a:endParaRPr lang="en-US" sz="170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5614690" y="5455503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3637" y="5573970"/>
            <a:ext cx="243721" cy="304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950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 vs Synthetic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45381"/>
            <a:ext cx="7627382" cy="3889058"/>
          </a:xfrm>
          <a:prstGeom prst="roundRect">
            <a:avLst>
              <a:gd name="adj" fmla="val 23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3053001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742" y="3190518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Metric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889528" y="3190518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Real Data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2504" y="3190518"/>
            <a:ext cx="14622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Synthetic Data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95480" y="3190518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Observation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5929" y="4021455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82742" y="4158972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Std. Dev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2889528" y="4158972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0.027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504" y="4158972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0.0024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695480" y="4158972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Too smooth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65929" y="4643199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82742" y="4780717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Skew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2889528" y="4780717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-1.5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792504" y="4780717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-0.26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695480" y="4780717"/>
            <a:ext cx="14660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 asymmetric enough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65929" y="5958364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82742" y="6095881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Kurtosis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2889528" y="6095881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6.6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4792504" y="6095881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-1.1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6695480" y="6095881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Missing fat tails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2025-05-19T19:22:49Z</dcterms:created>
  <dcterms:modified xsi:type="dcterms:W3CDTF">2025-05-19T19:22:49Z</dcterms:modified>
</cp:coreProperties>
</file>